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JPG" ContentType="image/.jp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3"/>
    <p:sldId id="257" r:id="rId4"/>
    <p:sldId id="259" r:id="rId5"/>
    <p:sldId id="258" r:id="rId6"/>
    <p:sldId id="260" r:id="rId7"/>
    <p:sldId id="261" r:id="rId8"/>
    <p:sldId id="264" r:id="rId9"/>
    <p:sldId id="263" r:id="rId10"/>
    <p:sldId id="262" r:id="rId11"/>
    <p:sldId id="267" r:id="rId12"/>
    <p:sldId id="268" r:id="rId13"/>
    <p:sldId id="266" r:id="rId14"/>
    <p:sldId id="265" r:id="rId15"/>
    <p:sldId id="269" r:id="rId16"/>
    <p:sldId id="271" r:id="rId17"/>
    <p:sldId id="270" r:id="rId18"/>
    <p:sldId id="272" r:id="rId19"/>
    <p:sldId id="273" r:id="rId20"/>
    <p:sldId id="274" r:id="rId21"/>
    <p:sldId id="275" r:id="rId23"/>
    <p:sldId id="276" r:id="rId24"/>
    <p:sldId id="278" r:id="rId25"/>
    <p:sldId id="277" r:id="rId26"/>
    <p:sldId id="279" r:id="rId27"/>
    <p:sldId id="280" r:id="rId28"/>
    <p:sldId id="281" r:id="rId29"/>
    <p:sldId id="282" r:id="rId30"/>
    <p:sldId id="283" r:id="rId31"/>
    <p:sldId id="287" r:id="rId32"/>
    <p:sldId id="284" r:id="rId33"/>
    <p:sldId id="288" r:id="rId34"/>
    <p:sldId id="285" r:id="rId35"/>
    <p:sldId id="289" r:id="rId36"/>
    <p:sldId id="286" r:id="rId37"/>
    <p:sldId id="290" r:id="rId38"/>
    <p:sldId id="291" r:id="rId39"/>
    <p:sldId id="292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5.xml"/><Relationship Id="rId3" Type="http://schemas.openxmlformats.org/officeDocument/2006/relationships/image" Target="../media/image1.png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92.xml"/><Relationship Id="rId5" Type="http://schemas.openxmlformats.org/officeDocument/2006/relationships/image" Target="../media/image9.png"/><Relationship Id="rId4" Type="http://schemas.openxmlformats.org/officeDocument/2006/relationships/image" Target="../media/image8.wmf"/><Relationship Id="rId3" Type="http://schemas.openxmlformats.org/officeDocument/2006/relationships/oleObject" Target="../embeddings/oleObject1.bin"/><Relationship Id="rId2" Type="http://schemas.openxmlformats.org/officeDocument/2006/relationships/tags" Target="../tags/tag91.xml"/><Relationship Id="rId1" Type="http://schemas.openxmlformats.org/officeDocument/2006/relationships/tags" Target="../tags/tag90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95.xml"/><Relationship Id="rId3" Type="http://schemas.openxmlformats.org/officeDocument/2006/relationships/image" Target="../media/image10.png"/><Relationship Id="rId2" Type="http://schemas.openxmlformats.org/officeDocument/2006/relationships/tags" Target="../tags/tag94.xml"/><Relationship Id="rId1" Type="http://schemas.openxmlformats.org/officeDocument/2006/relationships/tags" Target="../tags/tag93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98.xml"/><Relationship Id="rId3" Type="http://schemas.openxmlformats.org/officeDocument/2006/relationships/image" Target="../media/image11.png"/><Relationship Id="rId2" Type="http://schemas.openxmlformats.org/officeDocument/2006/relationships/tags" Target="../tags/tag97.xml"/><Relationship Id="rId1" Type="http://schemas.openxmlformats.org/officeDocument/2006/relationships/tags" Target="../tags/tag96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1.xml"/><Relationship Id="rId3" Type="http://schemas.openxmlformats.org/officeDocument/2006/relationships/image" Target="../media/image12.png"/><Relationship Id="rId2" Type="http://schemas.openxmlformats.org/officeDocument/2006/relationships/tags" Target="../tags/tag100.xml"/><Relationship Id="rId1" Type="http://schemas.openxmlformats.org/officeDocument/2006/relationships/tags" Target="../tags/tag99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4.xml"/><Relationship Id="rId3" Type="http://schemas.openxmlformats.org/officeDocument/2006/relationships/image" Target="../media/image13.png"/><Relationship Id="rId2" Type="http://schemas.openxmlformats.org/officeDocument/2006/relationships/tags" Target="../tags/tag103.xml"/><Relationship Id="rId1" Type="http://schemas.openxmlformats.org/officeDocument/2006/relationships/tags" Target="../tags/tag102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7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tags" Target="../tags/tag106.xml"/><Relationship Id="rId1" Type="http://schemas.openxmlformats.org/officeDocument/2006/relationships/tags" Target="../tags/tag105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tags" Target="../tags/tag108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tags" Target="../tags/tag111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6.xml"/><Relationship Id="rId3" Type="http://schemas.openxmlformats.org/officeDocument/2006/relationships/image" Target="../media/image16.jpeg"/><Relationship Id="rId2" Type="http://schemas.openxmlformats.org/officeDocument/2006/relationships/tags" Target="../tags/tag115.xml"/><Relationship Id="rId1" Type="http://schemas.openxmlformats.org/officeDocument/2006/relationships/tags" Target="../tags/tag114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19.xml"/><Relationship Id="rId3" Type="http://schemas.openxmlformats.org/officeDocument/2006/relationships/image" Target="../media/image17.png"/><Relationship Id="rId2" Type="http://schemas.openxmlformats.org/officeDocument/2006/relationships/tags" Target="../tags/tag118.xml"/><Relationship Id="rId1" Type="http://schemas.openxmlformats.org/officeDocument/2006/relationships/tags" Target="../tags/tag117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8.xml"/><Relationship Id="rId3" Type="http://schemas.openxmlformats.org/officeDocument/2006/relationships/image" Target="../media/image2.jpeg"/><Relationship Id="rId2" Type="http://schemas.openxmlformats.org/officeDocument/2006/relationships/tags" Target="../tags/tag67.xml"/><Relationship Id="rId1" Type="http://schemas.openxmlformats.org/officeDocument/2006/relationships/tags" Target="../tags/tag66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2.xml"/><Relationship Id="rId3" Type="http://schemas.openxmlformats.org/officeDocument/2006/relationships/image" Target="../media/image18.png"/><Relationship Id="rId2" Type="http://schemas.openxmlformats.org/officeDocument/2006/relationships/tags" Target="../tags/tag121.xml"/><Relationship Id="rId1" Type="http://schemas.openxmlformats.org/officeDocument/2006/relationships/tags" Target="../tags/tag120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5.xml"/><Relationship Id="rId3" Type="http://schemas.openxmlformats.org/officeDocument/2006/relationships/image" Target="../media/image19.jpeg"/><Relationship Id="rId2" Type="http://schemas.openxmlformats.org/officeDocument/2006/relationships/tags" Target="../tags/tag124.xml"/><Relationship Id="rId1" Type="http://schemas.openxmlformats.org/officeDocument/2006/relationships/tags" Target="../tags/tag123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8.xml"/><Relationship Id="rId3" Type="http://schemas.openxmlformats.org/officeDocument/2006/relationships/image" Target="../media/image20.jpeg"/><Relationship Id="rId2" Type="http://schemas.openxmlformats.org/officeDocument/2006/relationships/tags" Target="../tags/tag127.xml"/><Relationship Id="rId1" Type="http://schemas.openxmlformats.org/officeDocument/2006/relationships/tags" Target="../tags/tag126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1.xml"/><Relationship Id="rId3" Type="http://schemas.openxmlformats.org/officeDocument/2006/relationships/image" Target="../media/image21.png"/><Relationship Id="rId2" Type="http://schemas.openxmlformats.org/officeDocument/2006/relationships/tags" Target="../tags/tag130.xml"/><Relationship Id="rId1" Type="http://schemas.openxmlformats.org/officeDocument/2006/relationships/tags" Target="../tags/tag129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4.xml"/><Relationship Id="rId3" Type="http://schemas.openxmlformats.org/officeDocument/2006/relationships/image" Target="../media/image22.png"/><Relationship Id="rId2" Type="http://schemas.openxmlformats.org/officeDocument/2006/relationships/tags" Target="../tags/tag133.xml"/><Relationship Id="rId1" Type="http://schemas.openxmlformats.org/officeDocument/2006/relationships/tags" Target="../tags/tag132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" Type="http://schemas.openxmlformats.org/officeDocument/2006/relationships/tags" Target="../tags/tag135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0.xml"/><Relationship Id="rId3" Type="http://schemas.openxmlformats.org/officeDocument/2006/relationships/image" Target="../media/image23.png"/><Relationship Id="rId2" Type="http://schemas.openxmlformats.org/officeDocument/2006/relationships/tags" Target="../tags/tag139.xml"/><Relationship Id="rId1" Type="http://schemas.openxmlformats.org/officeDocument/2006/relationships/tags" Target="../tags/tag138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3.xml"/><Relationship Id="rId3" Type="http://schemas.openxmlformats.org/officeDocument/2006/relationships/image" Target="../media/image24.png"/><Relationship Id="rId2" Type="http://schemas.openxmlformats.org/officeDocument/2006/relationships/tags" Target="../tags/tag142.xml"/><Relationship Id="rId1" Type="http://schemas.openxmlformats.org/officeDocument/2006/relationships/tags" Target="../tags/tag141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6.xml"/><Relationship Id="rId3" Type="http://schemas.openxmlformats.org/officeDocument/2006/relationships/image" Target="../media/image25.png"/><Relationship Id="rId2" Type="http://schemas.openxmlformats.org/officeDocument/2006/relationships/tags" Target="../tags/tag145.xml"/><Relationship Id="rId1" Type="http://schemas.openxmlformats.org/officeDocument/2006/relationships/tags" Target="../tags/tag144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" Type="http://schemas.openxmlformats.org/officeDocument/2006/relationships/tags" Target="../tags/tag147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1.xml"/><Relationship Id="rId3" Type="http://schemas.openxmlformats.org/officeDocument/2006/relationships/image" Target="../media/image3.png"/><Relationship Id="rId2" Type="http://schemas.openxmlformats.org/officeDocument/2006/relationships/tags" Target="../tags/tag70.xml"/><Relationship Id="rId1" Type="http://schemas.openxmlformats.org/officeDocument/2006/relationships/tags" Target="../tags/tag69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2.xml"/><Relationship Id="rId3" Type="http://schemas.openxmlformats.org/officeDocument/2006/relationships/image" Target="../media/image26.png"/><Relationship Id="rId2" Type="http://schemas.openxmlformats.org/officeDocument/2006/relationships/tags" Target="../tags/tag151.xml"/><Relationship Id="rId1" Type="http://schemas.openxmlformats.org/officeDocument/2006/relationships/tags" Target="../tags/tag150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" Type="http://schemas.openxmlformats.org/officeDocument/2006/relationships/tags" Target="../tags/tag153.xml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8.xml"/><Relationship Id="rId3" Type="http://schemas.openxmlformats.org/officeDocument/2006/relationships/image" Target="../media/image27.png"/><Relationship Id="rId2" Type="http://schemas.openxmlformats.org/officeDocument/2006/relationships/tags" Target="../tags/tag157.xml"/><Relationship Id="rId1" Type="http://schemas.openxmlformats.org/officeDocument/2006/relationships/tags" Target="../tags/tag156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" Type="http://schemas.openxmlformats.org/officeDocument/2006/relationships/tags" Target="../tags/tag159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4.xml"/><Relationship Id="rId3" Type="http://schemas.openxmlformats.org/officeDocument/2006/relationships/image" Target="../media/image28.png"/><Relationship Id="rId2" Type="http://schemas.openxmlformats.org/officeDocument/2006/relationships/tags" Target="../tags/tag163.xml"/><Relationship Id="rId1" Type="http://schemas.openxmlformats.org/officeDocument/2006/relationships/tags" Target="../tags/tag162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" Type="http://schemas.openxmlformats.org/officeDocument/2006/relationships/tags" Target="../tags/tag165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" Type="http://schemas.openxmlformats.org/officeDocument/2006/relationships/tags" Target="../tags/tag168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3.xml"/><Relationship Id="rId2" Type="http://schemas.openxmlformats.org/officeDocument/2006/relationships/tags" Target="../tags/tag172.xml"/><Relationship Id="rId1" Type="http://schemas.openxmlformats.org/officeDocument/2006/relationships/tags" Target="../tags/tag171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4.xml"/><Relationship Id="rId3" Type="http://schemas.openxmlformats.org/officeDocument/2006/relationships/image" Target="../media/image4.png"/><Relationship Id="rId2" Type="http://schemas.openxmlformats.org/officeDocument/2006/relationships/tags" Target="../tags/tag73.xml"/><Relationship Id="rId1" Type="http://schemas.openxmlformats.org/officeDocument/2006/relationships/tags" Target="../tags/tag72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7.xml"/><Relationship Id="rId3" Type="http://schemas.openxmlformats.org/officeDocument/2006/relationships/image" Target="../media/image5.png"/><Relationship Id="rId2" Type="http://schemas.openxmlformats.org/officeDocument/2006/relationships/tags" Target="../tags/tag76.xml"/><Relationship Id="rId1" Type="http://schemas.openxmlformats.org/officeDocument/2006/relationships/tags" Target="../tags/tag75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0.xml"/><Relationship Id="rId3" Type="http://schemas.openxmlformats.org/officeDocument/2006/relationships/image" Target="../media/image6.png"/><Relationship Id="rId2" Type="http://schemas.openxmlformats.org/officeDocument/2006/relationships/tags" Target="../tags/tag79.xml"/><Relationship Id="rId1" Type="http://schemas.openxmlformats.org/officeDocument/2006/relationships/tags" Target="../tags/tag78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3.xml"/><Relationship Id="rId3" Type="http://schemas.openxmlformats.org/officeDocument/2006/relationships/image" Target="../media/image7.png"/><Relationship Id="rId2" Type="http://schemas.openxmlformats.org/officeDocument/2006/relationships/tags" Target="../tags/tag82.xml"/><Relationship Id="rId1" Type="http://schemas.openxmlformats.org/officeDocument/2006/relationships/tags" Target="../tags/tag81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tags" Target="../tags/tag84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tags" Target="../tags/tag8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0" y="0"/>
            <a:ext cx="4556125" cy="916305"/>
          </a:xfrm>
        </p:spPr>
        <p:txBody>
          <a:bodyPr>
            <a:normAutofit fontScale="90000"/>
          </a:bodyPr>
          <a:p>
            <a:r>
              <a:rPr lang="zh-CN" altLang="en-US"/>
              <a:t>第一讲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1122680"/>
            <a:ext cx="12192000" cy="65722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en-US" altLang="zh-CN"/>
              <a:t>1.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+mn-ea"/>
              </a:rPr>
              <a:t>基于</a:t>
            </a:r>
            <a:r>
              <a:rPr lang="en-US" altLang="zh-CN" dirty="0">
                <a:solidFill>
                  <a:schemeClr val="tx1"/>
                </a:solidFill>
                <a:latin typeface="+mn-ea"/>
                <a:sym typeface="+mn-ea"/>
              </a:rPr>
              <a:t>CNKI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+mn-ea"/>
              </a:rPr>
              <a:t>数据库统计分析</a:t>
            </a:r>
            <a:r>
              <a:rPr lang="en-US" altLang="zh-CN" dirty="0" smtClean="0">
                <a:solidFill>
                  <a:schemeClr val="tx1"/>
                </a:solidFill>
                <a:latin typeface="+mn-ea"/>
                <a:sym typeface="+mn-ea"/>
              </a:rPr>
              <a:t>2014-2024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  <a:sym typeface="+mn-ea"/>
              </a:rPr>
              <a:t>年（近</a:t>
            </a:r>
            <a:r>
              <a:rPr lang="en-US" altLang="zh-CN" dirty="0" smtClean="0">
                <a:solidFill>
                  <a:schemeClr val="tx1"/>
                </a:solidFill>
                <a:latin typeface="+mn-ea"/>
                <a:sym typeface="+mn-ea"/>
              </a:rPr>
              <a:t>10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  <a:sym typeface="+mn-ea"/>
              </a:rPr>
              <a:t>年）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+mn-ea"/>
              </a:rPr>
              <a:t>，</a:t>
            </a:r>
            <a:r>
              <a:rPr lang="zh-CN" altLang="en-US" u="sng" dirty="0" smtClean="0">
                <a:solidFill>
                  <a:schemeClr val="tx1"/>
                </a:solidFill>
                <a:latin typeface="+mn-ea"/>
                <a:sym typeface="+mn-ea"/>
              </a:rPr>
              <a:t>“信息资源管理”</a:t>
            </a:r>
            <a:r>
              <a:rPr lang="zh-CN" altLang="en-US" dirty="0">
                <a:solidFill>
                  <a:schemeClr val="tx1"/>
                </a:solidFill>
                <a:latin typeface="+mn-ea"/>
                <a:sym typeface="+mn-ea"/>
              </a:rPr>
              <a:t>主题变化趋势。</a:t>
            </a:r>
            <a:endParaRPr lang="en-US" altLang="zh-CN" b="1"/>
          </a:p>
        </p:txBody>
      </p:sp>
      <p:graphicFrame>
        <p:nvGraphicFramePr>
          <p:cNvPr id="4" name="内容占位符 3">
            <a:hlinkClick r:id="" action="ppaction://ole?verb="/>
          </p:cNvPr>
          <p:cNvGraphicFramePr>
            <a:graphicFrameLocks noChangeAspect="1"/>
          </p:cNvGraphicFramePr>
          <p:nvPr>
            <p:ph idx="1"/>
            <p:custDataLst>
              <p:tags r:id="rId2"/>
            </p:custDataLst>
          </p:nvPr>
        </p:nvGraphicFramePr>
        <p:xfrm>
          <a:off x="781685" y="1868170"/>
          <a:ext cx="97155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3" imgW="971550" imgH="952500" progId="Package">
                  <p:embed/>
                </p:oleObj>
              </mc:Choice>
              <mc:Fallback>
                <p:oleObj name="" showAsIcon="1" r:id="rId3" imgW="971550" imgH="95250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1685" y="1868170"/>
                        <a:ext cx="971550" cy="95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3235" y="1549400"/>
            <a:ext cx="5173980" cy="502729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en-US" dirty="0">
                <a:sym typeface="+mn-ea"/>
              </a:rPr>
              <a:t>2.</a:t>
            </a:r>
            <a:r>
              <a:rPr dirty="0">
                <a:sym typeface="+mn-ea"/>
              </a:rPr>
              <a:t>完成ppt中的程序运行，包括全文词频统计，指定类型词频统计；</a:t>
            </a:r>
            <a:r>
              <a:rPr lang="en-US" dirty="0">
                <a:sym typeface="+mn-ea"/>
              </a:rPr>
              <a:t>             2.1</a:t>
            </a:r>
            <a:r>
              <a:rPr lang="zh-CN" altLang="en-US" dirty="0">
                <a:sym typeface="+mn-ea"/>
              </a:rPr>
              <a:t>全文</a:t>
            </a:r>
            <a:endParaRPr lang="zh-CN" altLang="en-US" dirty="0">
              <a:sym typeface="+mn-ea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61820" y="1490345"/>
            <a:ext cx="8460740" cy="4759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2.2</a:t>
            </a:r>
            <a:r>
              <a:rPr lang="zh-CN" altLang="en-US"/>
              <a:t>指定类型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61820" y="1490345"/>
            <a:ext cx="8460740" cy="4759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2.2.1</a:t>
            </a:r>
            <a:r>
              <a:rPr lang="zh-CN" altLang="en-US"/>
              <a:t>指定类型</a:t>
            </a:r>
            <a:endParaRPr lang="zh-CN" altLang="en-US"/>
          </a:p>
        </p:txBody>
      </p:sp>
      <p:pic>
        <p:nvPicPr>
          <p:cNvPr id="4" name="内容占位符 3" descr="weapon000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434590" y="1583690"/>
            <a:ext cx="7315200" cy="45720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Autofit/>
          </a:bodyPr>
          <a:p>
            <a:r>
              <a:rPr lang="en-US" sz="2800" dirty="0">
                <a:sym typeface="+mn-ea"/>
              </a:rPr>
              <a:t>3.</a:t>
            </a:r>
            <a:r>
              <a:rPr sz="2800" dirty="0">
                <a:sym typeface="+mn-ea"/>
              </a:rPr>
              <a:t>链接</a:t>
            </a:r>
            <a:r>
              <a:rPr lang="zh-CN" sz="2800" dirty="0">
                <a:sym typeface="+mn-ea"/>
              </a:rPr>
              <a:t>功勋科学家</a:t>
            </a:r>
            <a:r>
              <a:rPr sz="2800" dirty="0">
                <a:sym typeface="+mn-ea"/>
              </a:rPr>
              <a:t>：把ppt中的文本换成功勋科学家黄旭华院士的传记序言文本（文件夹中，科学家博物馆-黄旭华传记序言.txt），1）统计全文词频；2）统计指定词频，如“黄旭华”；</a:t>
            </a:r>
            <a:endParaRPr lang="zh-CN" altLang="en-US" sz="2800" dirty="0">
              <a:sym typeface="+mn-ea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010410" y="1666875"/>
            <a:ext cx="7614285" cy="4759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Figure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165" y="3175000"/>
            <a:ext cx="7778750" cy="3889375"/>
          </a:xfrm>
          <a:prstGeom prst="rect">
            <a:avLst/>
          </a:prstGeom>
        </p:spPr>
      </p:pic>
      <p:pic>
        <p:nvPicPr>
          <p:cNvPr id="5" name="图片 4" descr="Figure_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0" y="0"/>
            <a:ext cx="6350000" cy="3175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en-US" altLang="zh-CN"/>
              <a:t>4.</a:t>
            </a:r>
            <a:r>
              <a:rPr lang="zh-CN" dirty="0">
                <a:sym typeface="+mn-ea"/>
              </a:rPr>
              <a:t>阅读论文“2018-Wang 等 - Long live the scientists Tracking the scientific”，并做阅读总结（</a:t>
            </a:r>
            <a:r>
              <a:rPr lang="en-US" altLang="zh-CN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页</a:t>
            </a:r>
            <a:r>
              <a:rPr lang="en-US" altLang="zh-CN" dirty="0">
                <a:sym typeface="+mn-ea"/>
              </a:rPr>
              <a:t>PPT</a:t>
            </a:r>
            <a:r>
              <a:rPr lang="zh-CN" altLang="en-US" dirty="0">
                <a:sym typeface="+mn-ea"/>
              </a:rPr>
              <a:t>即可</a:t>
            </a:r>
            <a:r>
              <a:rPr lang="zh-CN" dirty="0">
                <a:sym typeface="+mn-ea"/>
              </a:rPr>
              <a:t>）。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673915"/>
            <a:ext cx="10969200" cy="4759200"/>
          </a:xfrm>
        </p:spPr>
        <p:txBody>
          <a:bodyPr>
            <a:normAutofit fontScale="80000"/>
          </a:bodyPr>
          <a:p>
            <a:pPr marL="0" indent="0">
              <a:buNone/>
            </a:pPr>
            <a:r>
              <a:rPr lang="zh-CN" altLang="en-US"/>
              <a:t>这篇论文探讨了科学家的职业生涯模式，特别是他们的生产力、影响力和合作模式如何随年龄变化。研究发现，科学家的生产力在职业生涯早期达到顶峰，而影响力则在职业生涯中后期持续增长。此外，研究还揭示了科学家合作模式的演变，以及这些模式如何影响他们的职业轨迹。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以下是该论文的主要内容：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生产力与年龄的关系：研究表明，科学家的生产力通常在职业生涯早期达到高峰，之后会逐渐下降。这与传统的</a:t>
            </a:r>
            <a:r>
              <a:rPr lang="en-US" altLang="zh-CN"/>
              <a:t>“</a:t>
            </a:r>
            <a:r>
              <a:rPr lang="zh-CN" altLang="en-US"/>
              <a:t>天才在年轻时爆发</a:t>
            </a:r>
            <a:r>
              <a:rPr lang="en-US" altLang="zh-CN"/>
              <a:t>”</a:t>
            </a:r>
            <a:r>
              <a:rPr lang="zh-CN" altLang="en-US"/>
              <a:t>的观点相符，但也指出生产力下降并非绝对，而是与研究领域和个人情况有关。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影响力与年龄的关系：与生产力不同，科学家的影响力（通过引用次数衡量）在职业生涯中后期仍能保持增长，甚至在退休后依然存在。这表明经验和知识积累对长期影响力至关重要。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合作模式的演变：论文分析了科学家合作网络的动态变化，发现年轻科学家倾向于与导师或经验丰富的合作者合作，而资深科学家则更倾向于建立更广泛的合作网络。合作模式的改变对科学家的职业发展和研究产出具有重要影响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职业生涯轨迹的异质性：研究强调了科学家职业生涯轨迹的巨大差异性，指出没有单一的</a:t>
            </a:r>
            <a:r>
              <a:rPr lang="en-US" altLang="zh-CN"/>
              <a:t>“</a:t>
            </a:r>
            <a:r>
              <a:rPr lang="zh-CN" altLang="en-US"/>
              <a:t>典型</a:t>
            </a:r>
            <a:r>
              <a:rPr lang="en-US" altLang="zh-CN"/>
              <a:t>”</a:t>
            </a:r>
            <a:r>
              <a:rPr lang="zh-CN" altLang="en-US"/>
              <a:t>职业生涯模式。不同领域、不同背景的科学家可能展现出截然不同的发展路径。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政策启示：论文的发现对科研政策制定具有重要意义，例如在评估科学家绩效、分配科研资源以及支持跨代合作方面。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第三讲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en-US" altLang="zh-CN" dirty="0" smtClean="0">
                <a:latin typeface="+mn-ea"/>
                <a:sym typeface="+mn-ea"/>
              </a:rPr>
              <a:t>1.</a:t>
            </a:r>
            <a:r>
              <a:rPr lang="zh-CN" altLang="en-US" dirty="0" smtClean="0">
                <a:latin typeface="+mn-ea"/>
                <a:sym typeface="+mn-ea"/>
              </a:rPr>
              <a:t>用任意</a:t>
            </a:r>
            <a:r>
              <a:rPr lang="zh-CN" altLang="en-US" dirty="0">
                <a:latin typeface="+mn-ea"/>
                <a:sym typeface="+mn-ea"/>
              </a:rPr>
              <a:t>词云工具，制作一个好看的词云（</a:t>
            </a:r>
            <a:r>
              <a:rPr lang="zh-CN" altLang="en-US" dirty="0" smtClean="0">
                <a:latin typeface="+mn-ea"/>
                <a:sym typeface="+mn-ea"/>
              </a:rPr>
              <a:t>内容合理即），</a:t>
            </a:r>
            <a:r>
              <a:rPr lang="zh-CN" altLang="en-US" dirty="0">
                <a:latin typeface="+mn-ea"/>
                <a:sym typeface="+mn-ea"/>
              </a:rPr>
              <a:t>并对词云图有一段话的解释。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330" y="1490345"/>
            <a:ext cx="10968990" cy="5245735"/>
          </a:xfrm>
        </p:spPr>
        <p:txBody>
          <a:bodyPr>
            <a:normAutofit fontScale="90000"/>
          </a:bodyPr>
          <a:p>
            <a:r>
              <a:rPr lang="zh-CN" altLang="en-US"/>
              <a:t>使用</a:t>
            </a:r>
            <a:r>
              <a:rPr lang="en-US" altLang="zh-CN"/>
              <a:t>“</a:t>
            </a:r>
            <a:r>
              <a:rPr lang="zh-CN" altLang="en-US"/>
              <a:t>微词云</a:t>
            </a:r>
            <a:r>
              <a:rPr lang="en-US" altLang="zh-CN"/>
              <a:t>”</a:t>
            </a:r>
            <a:endParaRPr lang="en-US" altLang="zh-CN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这幅词云图描绘了一种许多人向往的、平衡而充实的理想生活方式。居于中心的最大词语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自由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健康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，构成了这种生活的基石</a:t>
            </a:r>
            <a:r>
              <a:rPr lang="en-US" altLang="zh-CN">
                <a:sym typeface="+mn-ea"/>
              </a:rPr>
              <a:t>——</a:t>
            </a:r>
            <a:r>
              <a:rPr lang="zh-CN" altLang="en-US">
                <a:sym typeface="+mn-ea"/>
              </a:rPr>
              <a:t>拥有选择的权利和身心的活力。围绕其外的是生活的重要支柱：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家人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友谊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代表着亲密关系的滋养，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热爱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学习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则象征着内心的驱动力与持续的成长。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微词云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250" y="1641475"/>
            <a:ext cx="4127500" cy="35750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en-US" altLang="zh-CN" dirty="0">
                <a:latin typeface="+mn-ea"/>
                <a:sym typeface="+mn-ea"/>
              </a:rPr>
              <a:t>2.</a:t>
            </a:r>
            <a:r>
              <a:rPr lang="zh-CN" altLang="en-US" dirty="0">
                <a:latin typeface="+mn-ea"/>
                <a:sym typeface="+mn-ea"/>
              </a:rPr>
              <a:t>使用</a:t>
            </a:r>
            <a:r>
              <a:rPr lang="en-US" altLang="zh-CN" dirty="0" err="1">
                <a:latin typeface="+mn-ea"/>
                <a:sym typeface="+mn-ea"/>
              </a:rPr>
              <a:t>Echarts</a:t>
            </a:r>
            <a:r>
              <a:rPr lang="zh-CN" altLang="en-US" dirty="0">
                <a:latin typeface="+mn-ea"/>
                <a:sym typeface="+mn-ea"/>
              </a:rPr>
              <a:t>，制作</a:t>
            </a:r>
            <a:r>
              <a:rPr lang="en-US" altLang="zh-CN" dirty="0">
                <a:latin typeface="+mn-ea"/>
                <a:sym typeface="+mn-ea"/>
              </a:rPr>
              <a:t>3</a:t>
            </a:r>
            <a:r>
              <a:rPr lang="zh-CN" altLang="en-US" dirty="0">
                <a:latin typeface="+mn-ea"/>
                <a:sym typeface="+mn-ea"/>
              </a:rPr>
              <a:t>个以上图，其中一个</a:t>
            </a:r>
            <a:r>
              <a:rPr lang="zh-CN" altLang="en-US" u="sng" dirty="0">
                <a:solidFill>
                  <a:srgbClr val="FF0000"/>
                </a:solidFill>
                <a:latin typeface="+mn-ea"/>
                <a:sym typeface="+mn-ea"/>
              </a:rPr>
              <a:t>必须</a:t>
            </a:r>
            <a:r>
              <a:rPr lang="zh-CN" altLang="en-US" dirty="0">
                <a:latin typeface="+mn-ea"/>
                <a:sym typeface="+mn-ea"/>
              </a:rPr>
              <a:t>是“关系”，图的概念越明确（</a:t>
            </a:r>
            <a:r>
              <a:rPr lang="zh-CN" altLang="en-US" dirty="0">
                <a:solidFill>
                  <a:srgbClr val="FF0000"/>
                </a:solidFill>
                <a:latin typeface="+mn-ea"/>
                <a:sym typeface="+mn-ea"/>
              </a:rPr>
              <a:t>可解释，而不是自带的模板</a:t>
            </a:r>
            <a:r>
              <a:rPr lang="zh-CN" altLang="en-US" dirty="0">
                <a:latin typeface="+mn-ea"/>
                <a:sym typeface="+mn-ea"/>
              </a:rPr>
              <a:t>）越好</a:t>
            </a:r>
            <a:r>
              <a:rPr lang="zh-CN" altLang="en-US" dirty="0" smtClean="0">
                <a:latin typeface="+mn-ea"/>
                <a:sym typeface="+mn-ea"/>
              </a:rPr>
              <a:t>。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85365" y="1490345"/>
            <a:ext cx="7614285" cy="4759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57f80485-00d6-4722-a662-2efa48d415d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875"/>
            <a:ext cx="12192000" cy="65722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代码</a:t>
            </a:r>
            <a:r>
              <a:rPr lang="zh-CN" altLang="en-US"/>
              <a:t>页面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85365" y="1490345"/>
            <a:ext cx="7614285" cy="4759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en-US" altLang="zh-CN"/>
              <a:t>3.</a:t>
            </a:r>
            <a:r>
              <a:rPr lang="zh-CN" altLang="en-US" u="sng" dirty="0" smtClean="0">
                <a:latin typeface="+mn-ea"/>
                <a:sym typeface="+mn-ea"/>
              </a:rPr>
              <a:t>使用</a:t>
            </a:r>
            <a:r>
              <a:rPr lang="en-US" altLang="zh-CN" u="sng" dirty="0" err="1">
                <a:latin typeface="+mn-ea"/>
                <a:sym typeface="+mn-ea"/>
              </a:rPr>
              <a:t>C</a:t>
            </a:r>
            <a:r>
              <a:rPr lang="en-US" altLang="zh-CN" u="sng" dirty="0" err="1" smtClean="0">
                <a:latin typeface="+mn-ea"/>
                <a:sym typeface="+mn-ea"/>
              </a:rPr>
              <a:t>iteSpace</a:t>
            </a:r>
            <a:r>
              <a:rPr lang="zh-CN" altLang="en-US" u="sng" dirty="0" smtClean="0">
                <a:latin typeface="+mn-ea"/>
                <a:sym typeface="+mn-ea"/>
              </a:rPr>
              <a:t>绘制任意你感兴趣的图谱</a:t>
            </a:r>
            <a:r>
              <a:rPr lang="en-US" altLang="zh-CN" u="sng" dirty="0" smtClean="0">
                <a:latin typeface="+mn-ea"/>
                <a:sym typeface="+mn-ea"/>
              </a:rPr>
              <a:t>1-2</a:t>
            </a:r>
            <a:r>
              <a:rPr lang="zh-CN" altLang="en-US" u="sng" dirty="0" smtClean="0">
                <a:latin typeface="+mn-ea"/>
                <a:sym typeface="+mn-ea"/>
              </a:rPr>
              <a:t>张。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CiteSpace作图（关键词合并）_5_`浅眸、流年_来自小红书网页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480" y="1214120"/>
            <a:ext cx="8128000" cy="50355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这个聚类对吗_菠萝将军_来自小红书网页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60" y="107315"/>
            <a:ext cx="12192000" cy="67945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en-US" altLang="zh-CN" dirty="0">
                <a:latin typeface="+mn-ea"/>
                <a:sym typeface="+mn-ea"/>
              </a:rPr>
              <a:t>4.</a:t>
            </a:r>
            <a:r>
              <a:rPr lang="zh-CN" altLang="en-US" dirty="0">
                <a:latin typeface="+mn-ea"/>
                <a:sym typeface="+mn-ea"/>
              </a:rPr>
              <a:t>采用给的程序，实现一段科学家文本的词云图绘制，</a:t>
            </a:r>
            <a:r>
              <a:rPr lang="zh-CN" altLang="en-US" dirty="0">
                <a:solidFill>
                  <a:srgbClr val="FF0000"/>
                </a:solidFill>
                <a:latin typeface="+mn-ea"/>
                <a:sym typeface="+mn-ea"/>
              </a:rPr>
              <a:t>越清晰越好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黄旭华人形词云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705" y="1087120"/>
            <a:ext cx="7212330" cy="521843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使用黄旭华的文本，黄旭华图片</a:t>
            </a:r>
            <a:r>
              <a:rPr lang="zh-CN" altLang="en-US"/>
              <a:t>蒙版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85365" y="1490345"/>
            <a:ext cx="7614285" cy="4759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b="1" dirty="0">
                <a:solidFill>
                  <a:srgbClr val="FF0000"/>
                </a:solidFill>
                <a:latin typeface="+mn-ea"/>
                <a:cs typeface="Trebuchet MS" panose="020B0603020202020204" pitchFamily="18" charset="0"/>
                <a:sym typeface="+mn-ea"/>
              </a:rPr>
              <a:t>第四讲 情感分析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en-US" altLang="zh-CN"/>
              <a:t>1.</a:t>
            </a:r>
            <a:r>
              <a:rPr lang="zh-CN" altLang="en-US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使用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PPT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给的情感分析平台（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snownlp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），对文本情感进行分析，并截图</a:t>
            </a:r>
            <a:r>
              <a:rPr lang="zh-CN" altLang="en-US" dirty="0">
                <a:latin typeface="+mn-ea"/>
                <a:sym typeface="+mn-ea"/>
              </a:rPr>
              <a:t>；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这里我是对课件中的</a:t>
            </a:r>
            <a:r>
              <a:rPr lang="en-US" altLang="zh-CN"/>
              <a:t>restaurant-comments.xlsx</a:t>
            </a:r>
            <a:r>
              <a:rPr lang="zh-CN" altLang="en-US"/>
              <a:t>的评论列进行情感</a:t>
            </a:r>
            <a:r>
              <a:rPr lang="zh-CN" altLang="en-US"/>
              <a:t>分析</a:t>
            </a:r>
            <a:endParaRPr lang="zh-CN" altLang="en-US"/>
          </a:p>
        </p:txBody>
      </p:sp>
      <p:pic>
        <p:nvPicPr>
          <p:cNvPr id="4" name="图片 3" descr="sentiment_analysis_char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375" y="2353310"/>
            <a:ext cx="6332855" cy="376999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85365" y="1490345"/>
            <a:ext cx="7614285" cy="4759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en-US" altLang="zh-CN"/>
              <a:t>2.</a:t>
            </a:r>
            <a:r>
              <a:rPr lang="zh-CN" altLang="en-US" dirty="0">
                <a:latin typeface="+mn-ea"/>
                <a:sym typeface="+mn-ea"/>
              </a:rPr>
              <a:t>完成sentiment_analysis_1</a:t>
            </a:r>
            <a:r>
              <a:rPr lang="en-US" altLang="zh-CN" dirty="0">
                <a:latin typeface="+mn-ea"/>
                <a:sym typeface="+mn-ea"/>
              </a:rPr>
              <a:t>-sentiment_analysis_4</a:t>
            </a:r>
            <a:r>
              <a:rPr lang="zh-CN" altLang="en-US" dirty="0">
                <a:latin typeface="+mn-ea"/>
                <a:sym typeface="+mn-ea"/>
              </a:rPr>
              <a:t>，</a:t>
            </a:r>
            <a:r>
              <a:rPr lang="en-US" altLang="zh-CN" dirty="0">
                <a:latin typeface="+mn-ea"/>
                <a:sym typeface="+mn-ea"/>
              </a:rPr>
              <a:t>4</a:t>
            </a:r>
            <a:r>
              <a:rPr lang="zh-CN" altLang="en-US" dirty="0">
                <a:latin typeface="+mn-ea"/>
                <a:sym typeface="+mn-ea"/>
              </a:rPr>
              <a:t>份代码。做截图，并简要做代码运行总结分析。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85365" y="1490345"/>
            <a:ext cx="7614285" cy="4759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dirty="0">
                <a:latin typeface="+mn-ea"/>
                <a:sym typeface="+mn-ea"/>
              </a:rPr>
              <a:t>sentiment_analysis_1</a:t>
            </a:r>
            <a:r>
              <a:rPr lang="zh-CN" altLang="en-US"/>
              <a:t>代码</a:t>
            </a:r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fontScale="35000"/>
          </a:bodyPr>
          <a:p>
            <a:r>
              <a:rPr lang="en-US" altLang="zh-CN" sz="3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j-ea"/>
                <a:cs typeface="+mj-cs"/>
              </a:rPr>
              <a:t>1. 环境准备</a:t>
            </a:r>
            <a:endParaRPr lang="en-US" altLang="zh-CN" sz="3600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altLang="zh-CN" sz="3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j-ea"/>
                <a:cs typeface="+mj-cs"/>
              </a:rPr>
              <a:t>需要在 Anaconda Prompt 中安装以下包：</a:t>
            </a:r>
            <a:endParaRPr lang="en-US" altLang="zh-CN" sz="3600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altLang="zh-CN" sz="3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j-ea"/>
                <a:cs typeface="+mj-cs"/>
              </a:rPr>
              <a:t>snownlp（用于中文情感分析）</a:t>
            </a:r>
            <a:endParaRPr lang="en-US" altLang="zh-CN" sz="3600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altLang="zh-CN" sz="3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j-ea"/>
                <a:cs typeface="+mj-cs"/>
              </a:rPr>
              <a:t>textblob（用于英文情感分析）</a:t>
            </a:r>
            <a:endParaRPr lang="en-US" altLang="zh-CN" sz="3600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altLang="zh-CN" sz="3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j-ea"/>
                <a:cs typeface="+mj-cs"/>
              </a:rPr>
              <a:t>textblob.download_corpora（下载语料库）</a:t>
            </a:r>
            <a:endParaRPr lang="en-US" altLang="zh-CN" sz="3600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j-ea"/>
              <a:cs typeface="+mj-cs"/>
            </a:endParaRPr>
          </a:p>
          <a:p>
            <a:r>
              <a:rPr lang="en-US" altLang="zh-CN" sz="3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j-ea"/>
                <a:cs typeface="+mj-cs"/>
              </a:rPr>
              <a:t>2. 英文情感分析</a:t>
            </a:r>
            <a:endParaRPr lang="en-US" altLang="zh-CN" sz="3600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altLang="zh-CN" sz="3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j-ea"/>
                <a:cs typeface="+mj-cs"/>
              </a:rPr>
              <a:t>使用 TextBlob 库进行英文文本的情感分析。</a:t>
            </a:r>
            <a:endParaRPr lang="en-US" altLang="zh-CN" sz="3600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altLang="zh-CN" sz="3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j-ea"/>
                <a:cs typeface="+mj-cs"/>
              </a:rPr>
              <a:t>TextBlob 是一个基于 NLTK 的英文文本处理工具，可以方便地获取文本的情感极性（正面/负面）和主观性程度。</a:t>
            </a:r>
            <a:endParaRPr lang="en-US" altLang="zh-CN" sz="3600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j-ea"/>
              <a:cs typeface="+mj-cs"/>
            </a:endParaRPr>
          </a:p>
          <a:p>
            <a:r>
              <a:rPr lang="en-US" altLang="zh-CN" sz="3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j-ea"/>
                <a:cs typeface="+mj-cs"/>
              </a:rPr>
              <a:t>3. 中文情感分析</a:t>
            </a:r>
            <a:endParaRPr lang="en-US" altLang="zh-CN" sz="3600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altLang="zh-CN" sz="3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j-ea"/>
                <a:cs typeface="+mj-cs"/>
              </a:rPr>
              <a:t>使用 snownlp 库进行中文文本的情感分析。</a:t>
            </a:r>
            <a:endParaRPr lang="en-US" altLang="zh-CN" sz="3600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altLang="zh-CN" sz="3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j-ea"/>
                <a:cs typeface="+mj-cs"/>
              </a:rPr>
              <a:t>snownlp 是一个基于机器学习的中文自然语言处理工具，可以计算中文文本的情感倾向（0~1之间的分数，越接近1表示越积极）。</a:t>
            </a:r>
            <a:endParaRPr lang="en-US" altLang="zh-CN" sz="3600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j-ea"/>
              <a:cs typeface="+mj-cs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61820" y="1490345"/>
            <a:ext cx="8460740" cy="4759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dirty="0">
                <a:latin typeface="+mn-ea"/>
                <a:sym typeface="+mn-ea"/>
              </a:rPr>
              <a:t>sentiment_analysis_</a:t>
            </a:r>
            <a:r>
              <a:rPr lang="en-US" altLang="zh-CN"/>
              <a:t>2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85365" y="1490345"/>
            <a:ext cx="7614285" cy="4759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dirty="0">
                <a:latin typeface="+mn-ea"/>
                <a:sym typeface="+mn-ea"/>
              </a:rPr>
              <a:t>sentiment_analysis_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代码</a:t>
            </a:r>
            <a:r>
              <a:rPr lang="zh-CN" altLang="en-US">
                <a:sym typeface="+mn-ea"/>
              </a:rPr>
              <a:t>总结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读取数据：从</a:t>
            </a:r>
            <a:r>
              <a:rPr lang="en-US" altLang="zh-CN"/>
              <a:t> Excel </a:t>
            </a:r>
            <a:r>
              <a:rPr lang="zh-CN" altLang="en-US"/>
              <a:t>文件读取餐厅评论数据</a:t>
            </a:r>
            <a:endParaRPr lang="en-US" altLang="zh-CN"/>
          </a:p>
          <a:p>
            <a:r>
              <a:rPr lang="zh-CN" altLang="en-US"/>
              <a:t>情感分析：使用</a:t>
            </a:r>
            <a:r>
              <a:rPr lang="en-US" altLang="zh-CN"/>
              <a:t> SnowNLP </a:t>
            </a:r>
            <a:r>
              <a:rPr lang="zh-CN" altLang="en-US"/>
              <a:t>对每条评论进行情感分析，计算情感值（</a:t>
            </a:r>
            <a:r>
              <a:rPr lang="en-US" altLang="zh-CN"/>
              <a:t>0-1</a:t>
            </a:r>
            <a:r>
              <a:rPr lang="zh-CN" altLang="en-US"/>
              <a:t>之间，越接近</a:t>
            </a:r>
            <a:r>
              <a:rPr lang="en-US" altLang="zh-CN"/>
              <a:t>1</a:t>
            </a:r>
            <a:r>
              <a:rPr lang="zh-CN" altLang="en-US"/>
              <a:t>表示越正面）</a:t>
            </a:r>
            <a:endParaRPr lang="en-US" altLang="zh-CN"/>
          </a:p>
          <a:p>
            <a:r>
              <a:rPr lang="zh-CN" altLang="en-US"/>
              <a:t>批量处理：对数据框中的所有评论应用情感分析函数</a:t>
            </a:r>
            <a:endParaRPr lang="en-US" altLang="zh-CN"/>
          </a:p>
          <a:p>
            <a:r>
              <a:rPr lang="zh-CN" altLang="en-US"/>
              <a:t>数据统计：计算情感值的平均值和中位数</a:t>
            </a:r>
            <a:endParaRPr lang="en-US" altLang="zh-CN"/>
          </a:p>
          <a:p>
            <a:r>
              <a:rPr lang="zh-CN" altLang="en-US"/>
              <a:t>可视化：创建时间序列散点图展示情感值随时间的变化趋势</a:t>
            </a:r>
            <a:endParaRPr lang="zh-CN" altLang="en-US"/>
          </a:p>
          <a:p>
            <a:r>
              <a:rPr lang="zh-CN" altLang="en-US"/>
              <a:t>异常检测：识别和分析情感值极低的负面评论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dirty="0">
                <a:latin typeface="+mn-ea"/>
                <a:sym typeface="+mn-ea"/>
              </a:rPr>
              <a:t>sentiment_analysis_</a:t>
            </a:r>
            <a:r>
              <a:rPr lang="en-US" altLang="zh-CN" dirty="0">
                <a:latin typeface="+mn-ea"/>
                <a:sym typeface="+mn-ea"/>
              </a:rPr>
              <a:t>3</a:t>
            </a:r>
            <a:endParaRPr lang="en-US" altLang="zh-CN" dirty="0">
              <a:latin typeface="+mn-ea"/>
              <a:sym typeface="+mn-ea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85365" y="1490345"/>
            <a:ext cx="7614285" cy="4759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dirty="0">
                <a:latin typeface="+mn-ea"/>
                <a:sym typeface="+mn-ea"/>
              </a:rPr>
              <a:t>sentiment_analysis_</a:t>
            </a:r>
            <a:r>
              <a:rPr lang="en-US" altLang="zh-CN" dirty="0">
                <a:latin typeface="+mn-ea"/>
                <a:sym typeface="+mn-ea"/>
              </a:rPr>
              <a:t>3</a:t>
            </a:r>
            <a:r>
              <a:rPr lang="zh-CN" altLang="en-US" dirty="0">
                <a:latin typeface="+mn-ea"/>
                <a:sym typeface="+mn-ea"/>
              </a:rPr>
              <a:t>代码</a:t>
            </a:r>
            <a:r>
              <a:rPr lang="zh-CN" altLang="en-US" dirty="0">
                <a:latin typeface="+mn-ea"/>
                <a:sym typeface="+mn-ea"/>
              </a:rPr>
              <a:t>总结</a:t>
            </a:r>
            <a:endParaRPr lang="zh-CN" altLang="en-US" dirty="0">
              <a:latin typeface="+mn-ea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fontScale="65000"/>
          </a:bodyPr>
          <a:p>
            <a:r>
              <a:rPr lang="zh-CN" altLang="en-US"/>
              <a:t>获取</a:t>
            </a:r>
            <a:r>
              <a:rPr lang="en-US" altLang="zh-CN"/>
              <a:t>API</a:t>
            </a:r>
            <a:r>
              <a:rPr lang="zh-CN" altLang="en-US"/>
              <a:t>密钥</a:t>
            </a:r>
            <a:endParaRPr lang="en-US" altLang="zh-CN"/>
          </a:p>
          <a:p>
            <a:r>
              <a:rPr lang="zh-CN" altLang="en-US"/>
              <a:t>用户需在</a:t>
            </a:r>
            <a:r>
              <a:rPr lang="en-US" altLang="zh-CN"/>
              <a:t>DeepSeek</a:t>
            </a:r>
            <a:r>
              <a:rPr lang="zh-CN" altLang="en-US"/>
              <a:t>平台申请</a:t>
            </a:r>
            <a:r>
              <a:rPr lang="en-US" altLang="zh-CN"/>
              <a:t>API Key</a:t>
            </a:r>
            <a:r>
              <a:rPr lang="zh-CN" altLang="en-US"/>
              <a:t>并充值。</a:t>
            </a:r>
            <a:endParaRPr lang="en-US" altLang="zh-CN"/>
          </a:p>
          <a:p>
            <a:r>
              <a:rPr lang="zh-CN" altLang="en-US"/>
              <a:t>使用</a:t>
            </a:r>
            <a:r>
              <a:rPr lang="en-US" altLang="zh-CN"/>
              <a:t>deepseek</a:t>
            </a:r>
            <a:r>
              <a:rPr lang="zh-CN" altLang="en-US"/>
              <a:t>库或其他</a:t>
            </a:r>
            <a:r>
              <a:rPr lang="en-US" altLang="zh-CN"/>
              <a:t>HTTP</a:t>
            </a:r>
            <a:r>
              <a:rPr lang="zh-CN" altLang="en-US"/>
              <a:t>客户端调用</a:t>
            </a:r>
            <a:r>
              <a:rPr lang="en-US" altLang="zh-CN"/>
              <a:t>API</a:t>
            </a:r>
            <a:r>
              <a:rPr lang="zh-CN" altLang="en-US"/>
              <a:t>。</a:t>
            </a:r>
            <a:endParaRPr lang="en-US" altLang="zh-CN"/>
          </a:p>
          <a:p>
            <a:r>
              <a:rPr lang="zh-CN" altLang="en-US"/>
              <a:t>数据准备</a:t>
            </a:r>
            <a:endParaRPr lang="en-US" altLang="zh-CN"/>
          </a:p>
          <a:p>
            <a:r>
              <a:rPr lang="zh-CN" altLang="en-US"/>
              <a:t>加载健康相关的文本数据。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进行预处理，如清洗、分词、去停用词等。</a:t>
            </a:r>
            <a:endParaRPr lang="en-US" altLang="zh-CN"/>
          </a:p>
          <a:p>
            <a:r>
              <a:rPr lang="zh-CN" altLang="en-US"/>
              <a:t>情感抽取</a:t>
            </a:r>
            <a:endParaRPr lang="en-US" altLang="zh-CN"/>
          </a:p>
          <a:p>
            <a:r>
              <a:rPr lang="zh-CN" altLang="en-US"/>
              <a:t>构建</a:t>
            </a:r>
            <a:r>
              <a:rPr lang="en-US" altLang="zh-CN"/>
              <a:t>prompt</a:t>
            </a:r>
            <a:r>
              <a:rPr lang="zh-CN" altLang="en-US"/>
              <a:t>，指导模型识别文本中的情感及其细粒度类别。</a:t>
            </a:r>
            <a:endParaRPr lang="en-US" altLang="zh-CN"/>
          </a:p>
          <a:p>
            <a:r>
              <a:rPr lang="zh-CN" altLang="en-US"/>
              <a:t>调用</a:t>
            </a:r>
            <a:r>
              <a:rPr lang="en-US" altLang="zh-CN"/>
              <a:t>API</a:t>
            </a:r>
            <a:r>
              <a:rPr lang="zh-CN" altLang="en-US"/>
              <a:t>获取模型输出。</a:t>
            </a:r>
            <a:endParaRPr lang="en-US" altLang="zh-CN"/>
          </a:p>
          <a:p>
            <a:r>
              <a:rPr lang="zh-CN" altLang="en-US"/>
              <a:t>解析响应，提取情感标签或评分。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结果保存与评估</a:t>
            </a:r>
            <a:endParaRPr lang="en-US" altLang="zh-CN"/>
          </a:p>
          <a:p>
            <a:r>
              <a:rPr lang="zh-CN" altLang="en-US"/>
              <a:t>将抽取结果保存为结构化的数据（如</a:t>
            </a:r>
            <a:r>
              <a:rPr lang="en-US" altLang="zh-CN"/>
              <a:t>CSV</a:t>
            </a:r>
            <a:r>
              <a:rPr lang="zh-CN" altLang="en-US"/>
              <a:t>或</a:t>
            </a:r>
            <a:r>
              <a:rPr lang="en-US" altLang="zh-CN"/>
              <a:t>JSON</a:t>
            </a:r>
            <a:r>
              <a:rPr lang="zh-CN" altLang="en-US"/>
              <a:t>）</a:t>
            </a:r>
            <a:endParaRPr lang="en-US" altLang="zh-CN"/>
          </a:p>
          <a:p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dirty="0">
                <a:latin typeface="+mn-ea"/>
                <a:sym typeface="+mn-ea"/>
              </a:rPr>
              <a:t>sentiment_analysis_</a:t>
            </a:r>
            <a:r>
              <a:rPr lang="en-US" altLang="zh-CN" dirty="0">
                <a:latin typeface="+mn-ea"/>
                <a:sym typeface="+mn-ea"/>
              </a:rPr>
              <a:t>4</a:t>
            </a:r>
            <a:endParaRPr lang="en-US" altLang="zh-CN" dirty="0">
              <a:latin typeface="+mn-ea"/>
              <a:sym typeface="+mn-ea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85365" y="1490345"/>
            <a:ext cx="7614285" cy="4759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dirty="0">
                <a:latin typeface="+mn-ea"/>
                <a:sym typeface="+mn-ea"/>
              </a:rPr>
              <a:t>sentiment_analysis_</a:t>
            </a:r>
            <a:r>
              <a:rPr lang="en-US" altLang="zh-CN" dirty="0">
                <a:latin typeface="+mn-ea"/>
                <a:sym typeface="+mn-ea"/>
              </a:rPr>
              <a:t>4</a:t>
            </a:r>
            <a:r>
              <a:rPr lang="zh-CN" altLang="en-US" dirty="0">
                <a:latin typeface="+mn-ea"/>
                <a:sym typeface="+mn-ea"/>
              </a:rPr>
              <a:t>代码</a:t>
            </a:r>
            <a:r>
              <a:rPr lang="zh-CN" altLang="en-US" dirty="0">
                <a:latin typeface="+mn-ea"/>
                <a:sym typeface="+mn-ea"/>
              </a:rPr>
              <a:t>总结</a:t>
            </a:r>
            <a:endParaRPr lang="zh-CN" altLang="en-US" dirty="0">
              <a:latin typeface="+mn-ea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fontScale="55000"/>
          </a:bodyPr>
          <a:p>
            <a:r>
              <a:rPr lang="zh-CN" altLang="en-US"/>
              <a:t>申请</a:t>
            </a:r>
            <a:r>
              <a:rPr lang="en-US" altLang="zh-CN"/>
              <a:t> API Key</a:t>
            </a:r>
            <a:endParaRPr lang="en-US" altLang="zh-CN"/>
          </a:p>
          <a:p>
            <a:r>
              <a:rPr lang="zh-CN" altLang="en-US"/>
              <a:t>在</a:t>
            </a:r>
            <a:r>
              <a:rPr lang="en-US" altLang="zh-CN"/>
              <a:t> DeepSeek </a:t>
            </a:r>
            <a:r>
              <a:rPr lang="zh-CN" altLang="en-US"/>
              <a:t>平台注册并获取</a:t>
            </a:r>
            <a:r>
              <a:rPr lang="en-US" altLang="zh-CN"/>
              <a:t> API Key</a:t>
            </a:r>
            <a:r>
              <a:rPr lang="zh-CN" altLang="en-US"/>
              <a:t>。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设置</a:t>
            </a:r>
            <a:r>
              <a:rPr lang="en-US" altLang="zh-CN"/>
              <a:t> API </a:t>
            </a:r>
            <a:r>
              <a:rPr lang="zh-CN" altLang="en-US"/>
              <a:t>环境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配置</a:t>
            </a:r>
            <a:r>
              <a:rPr lang="en-US" altLang="zh-CN"/>
              <a:t> API </a:t>
            </a:r>
            <a:r>
              <a:rPr lang="zh-CN" altLang="en-US"/>
              <a:t>请求参数（如模型、温度、最大</a:t>
            </a:r>
            <a:r>
              <a:rPr lang="en-US" altLang="zh-CN"/>
              <a:t> token </a:t>
            </a:r>
            <a:r>
              <a:rPr lang="zh-CN" altLang="en-US"/>
              <a:t>数等）。</a:t>
            </a:r>
            <a:endParaRPr lang="zh-CN" altLang="en-US"/>
          </a:p>
          <a:p>
            <a:r>
              <a:rPr lang="zh-CN" altLang="en-US"/>
              <a:t>准备文本数据</a:t>
            </a:r>
            <a:endParaRPr lang="en-US" altLang="zh-CN"/>
          </a:p>
          <a:p>
            <a:r>
              <a:rPr lang="zh-CN" altLang="en-US"/>
              <a:t>使用朱自清的《背影》作为输入文本。</a:t>
            </a:r>
            <a:endParaRPr lang="en-US" altLang="zh-CN"/>
          </a:p>
          <a:p>
            <a:r>
              <a:rPr lang="zh-CN" altLang="en-US"/>
              <a:t>对文本进行预处理，如分段或截断以适应模型输入限制。</a:t>
            </a:r>
            <a:endParaRPr lang="zh-CN" altLang="en-US"/>
          </a:p>
          <a:p>
            <a:r>
              <a:rPr lang="zh-CN" altLang="en-US"/>
              <a:t>调用</a:t>
            </a:r>
            <a:r>
              <a:rPr lang="en-US" altLang="zh-CN"/>
              <a:t> DeepSeek API</a:t>
            </a:r>
            <a:endParaRPr lang="en-US" altLang="zh-CN"/>
          </a:p>
          <a:p>
            <a:r>
              <a:rPr lang="zh-CN" altLang="en-US"/>
              <a:t>通过</a:t>
            </a:r>
            <a:r>
              <a:rPr lang="en-US" altLang="zh-CN"/>
              <a:t> HTTP POST </a:t>
            </a:r>
            <a:r>
              <a:rPr lang="zh-CN" altLang="en-US"/>
              <a:t>请求调用</a:t>
            </a:r>
            <a:r>
              <a:rPr lang="en-US" altLang="zh-CN"/>
              <a:t> DeepSeek </a:t>
            </a:r>
            <a:r>
              <a:rPr lang="zh-CN" altLang="en-US"/>
              <a:t>的情感分析接口。</a:t>
            </a:r>
            <a:endParaRPr lang="en-US" altLang="zh-CN"/>
          </a:p>
          <a:p>
            <a:r>
              <a:rPr lang="zh-CN" altLang="en-US"/>
              <a:t>提示词示例：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请分析以下文本的情感倾向，输出为正面、负面或中性，并给出简要理由：文本：</a:t>
            </a:r>
            <a:r>
              <a:rPr lang="en-US" altLang="zh-CN"/>
              <a:t>[</a:t>
            </a:r>
            <a:r>
              <a:rPr lang="zh-CN" altLang="en-US"/>
              <a:t>《背影》选段</a:t>
            </a:r>
            <a:r>
              <a:rPr lang="en-US" altLang="zh-CN"/>
              <a:t>]</a:t>
            </a:r>
            <a:endParaRPr lang="en-US" altLang="zh-CN"/>
          </a:p>
          <a:p>
            <a:r>
              <a:rPr lang="zh-CN" altLang="en-US"/>
              <a:t>结果展示</a:t>
            </a:r>
            <a:endParaRPr lang="zh-CN" altLang="en-US"/>
          </a:p>
          <a:p>
            <a:r>
              <a:rPr lang="zh-CN" altLang="en-US"/>
              <a:t>解析</a:t>
            </a:r>
            <a:r>
              <a:rPr lang="en-US" altLang="zh-CN"/>
              <a:t> API </a:t>
            </a:r>
            <a:r>
              <a:rPr lang="zh-CN" altLang="en-US"/>
              <a:t>返回的</a:t>
            </a:r>
            <a:r>
              <a:rPr lang="en-US" altLang="zh-CN"/>
              <a:t> JSON </a:t>
            </a:r>
            <a:r>
              <a:rPr lang="zh-CN" altLang="en-US"/>
              <a:t>数据。</a:t>
            </a:r>
            <a:endParaRPr lang="zh-CN" altLang="en-US"/>
          </a:p>
          <a:p>
            <a:r>
              <a:rPr lang="zh-CN" altLang="en-US"/>
              <a:t>输出情感分析结果。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b="1" dirty="0">
                <a:solidFill>
                  <a:srgbClr val="FF0000"/>
                </a:solidFill>
                <a:latin typeface="+mn-ea"/>
                <a:cs typeface="Trebuchet MS" panose="020B0603020202020204" pitchFamily="18" charset="0"/>
                <a:sym typeface="+mn-ea"/>
              </a:rPr>
              <a:t>第六讲 知识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cs typeface="Trebuchet MS" panose="020B0603020202020204" pitchFamily="18" charset="0"/>
                <a:sym typeface="+mn-ea"/>
              </a:rPr>
              <a:t>图谱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cs typeface="Trebuchet MS" panose="020B0603020202020204" pitchFamily="18" charset="0"/>
                <a:sym typeface="+mn-ea"/>
              </a:rPr>
              <a:t>理念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实际产业案例分析：使用</a:t>
            </a:r>
            <a:r>
              <a:rPr lang="en-US" altLang="zh-CN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3-5</a:t>
            </a:r>
            <a:r>
              <a:rPr lang="zh-CN" altLang="en-US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页</a:t>
            </a:r>
            <a:r>
              <a:rPr lang="en-US" altLang="zh-CN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PPT</a:t>
            </a:r>
            <a:r>
              <a:rPr lang="zh-CN" altLang="en-US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对“阿里商品大脑”、“美团大脑”、“丁香医生知识图谱”、“领英知识图谱”</a:t>
            </a:r>
            <a:r>
              <a:rPr lang="en-US" altLang="zh-CN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…</a:t>
            </a:r>
            <a:r>
              <a:rPr lang="zh-CN" altLang="en-US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其中任意一家机构</a:t>
            </a:r>
            <a:r>
              <a:rPr lang="en-US" altLang="zh-CN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/</a:t>
            </a:r>
            <a:r>
              <a:rPr lang="zh-CN" altLang="en-US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公司最新的知识图谱生态构建，进行简要介绍与分析。要求：需要是最新进展（不能复制课程</a:t>
            </a:r>
            <a:r>
              <a:rPr lang="en-US" altLang="zh-CN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PPT</a:t>
            </a:r>
            <a:r>
              <a:rPr lang="zh-CN" altLang="en-US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中的内容）；可以是一个简单的案例；有自己的评价。自由发挥。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r>
              <a:rPr lang="en-US" altLang="zh-CN"/>
              <a:t>s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p>
            <a:r>
              <a:rPr lang="en-US" altLang="zh-CN"/>
              <a:t>s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61820" y="1490345"/>
            <a:ext cx="8460740" cy="4759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61820" y="1490345"/>
            <a:ext cx="8460740" cy="4759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61820" y="1490345"/>
            <a:ext cx="8460740" cy="47593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基于关键词的学术文本聚类集成研究</a:t>
            </a:r>
            <a:r>
              <a:rPr lang="en-US" altLang="zh-CN"/>
              <a:t>_</a:t>
            </a:r>
            <a:r>
              <a:rPr lang="zh-CN" altLang="en-US"/>
              <a:t>张颖怡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fontScale="25000"/>
          </a:bodyPr>
          <a:p>
            <a:r>
              <a:rPr lang="en-US" altLang="zh-CN" sz="7200"/>
              <a:t>​​</a:t>
            </a:r>
            <a:r>
              <a:rPr lang="zh-CN" altLang="en-US" sz="3600" spc="3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理解学术文本聚类的挑战与重要性​​：</a:t>
            </a:r>
            <a:endParaRPr lang="zh-CN" altLang="en-US" sz="3600" spc="3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  <a:p>
            <a:endParaRPr lang="zh-CN" altLang="en-US" sz="3600" spc="3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  <a:p>
            <a:r>
              <a:rPr lang="zh-CN" altLang="en-US" sz="3600" spc="3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认识到学术文本数据的高维度、稀疏性、噪声和语义鸿沟等特性是传统聚类方法的难点。</a:t>
            </a:r>
            <a:endParaRPr lang="zh-CN" altLang="en-US" sz="3600" spc="3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  <a:p>
            <a:r>
              <a:rPr lang="zh-CN" altLang="en-US" sz="3600" spc="3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理解聚类集成方法在克服单一聚类算法局限性方面的重要性。</a:t>
            </a:r>
            <a:endParaRPr lang="zh-CN" altLang="en-US" sz="3600" spc="3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  <a:p>
            <a:r>
              <a:rPr lang="zh-CN" altLang="en-US" sz="3600" spc="3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认识到学术文本聚类对于学术信息管理和知识发现的实际应用价值。</a:t>
            </a:r>
            <a:endParaRPr lang="zh-CN" altLang="en-US" sz="3600" spc="3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  <a:p>
            <a:r>
              <a:rPr lang="zh-CN" altLang="en-US" sz="3600" spc="3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​​掌握关键词在文本聚类中的作用​​：</a:t>
            </a:r>
            <a:endParaRPr lang="zh-CN" altLang="en-US" sz="3600" spc="3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  <a:p>
            <a:endParaRPr lang="zh-CN" altLang="en-US" sz="3600" spc="3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  <a:p>
            <a:r>
              <a:rPr lang="zh-CN" altLang="en-US" sz="3600" spc="3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理解关键词能够有效降低文本维度，突出文本主题，从而提高聚类效率和准确性。</a:t>
            </a:r>
            <a:endParaRPr lang="zh-CN" altLang="en-US" sz="3600" spc="3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  <a:p>
            <a:r>
              <a:rPr lang="zh-CN" altLang="en-US" sz="3600" spc="3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了解TextRank算法作为一种关键词提取方法在学术文本聚类中的应用。</a:t>
            </a:r>
            <a:endParaRPr lang="zh-CN" altLang="en-US" sz="3600" spc="3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  <a:p>
            <a:r>
              <a:rPr lang="zh-CN" altLang="en-US" sz="3600" spc="3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​​熟悉文本特征表示方法​​：</a:t>
            </a:r>
            <a:endParaRPr lang="zh-CN" altLang="en-US" sz="3600" spc="3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  <a:p>
            <a:endParaRPr lang="zh-CN" altLang="en-US" sz="3600" spc="3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  <a:p>
            <a:r>
              <a:rPr lang="zh-CN" altLang="en-US" sz="3600" spc="3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了解词袋模型（BOW）和TF-IDF等文本特征表示方法，以及它们在处理文本数据时的优缺点。</a:t>
            </a:r>
            <a:endParaRPr lang="zh-CN" altLang="en-US" sz="3600" spc="3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  <a:p>
            <a:r>
              <a:rPr lang="zh-CN" altLang="en-US" sz="3600" spc="3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理解如何将文本数据转化为可供聚类算法处理的数值向量。</a:t>
            </a:r>
            <a:endParaRPr lang="zh-CN" altLang="en-US" sz="3600" spc="3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  <a:p>
            <a:r>
              <a:rPr lang="zh-CN" altLang="en-US" sz="3600" spc="3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​​了解常见的聚类算法及其适用性​​：</a:t>
            </a:r>
            <a:endParaRPr lang="zh-CN" altLang="en-US" sz="3600" spc="3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  <a:p>
            <a:endParaRPr lang="zh-CN" altLang="en-US" sz="3600" spc="3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  <a:p>
            <a:r>
              <a:rPr lang="zh-CN" altLang="en-US" sz="3600" spc="3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熟悉K-means、谱聚类等常见的聚类算法。</a:t>
            </a:r>
            <a:endParaRPr lang="zh-CN" altLang="en-US" sz="3600" spc="3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  <a:p>
            <a:r>
              <a:rPr lang="zh-CN" altLang="en-US" sz="3600" spc="3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理解在处理学术文本数据时，如何选择合适的聚类算法。</a:t>
            </a:r>
            <a:endParaRPr lang="zh-CN" altLang="en-US" sz="3600" spc="3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  <a:p>
            <a:r>
              <a:rPr lang="zh-CN" altLang="en-US" sz="3600" spc="3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​​理解聚类集成模型的原理与优势​​：</a:t>
            </a:r>
            <a:endParaRPr lang="zh-CN" altLang="en-US" sz="3600" spc="3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  <a:p>
            <a:endParaRPr lang="zh-CN" altLang="en-US" sz="3600" spc="3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  <a:p>
            <a:r>
              <a:rPr lang="zh-CN" altLang="en-US" sz="3600" spc="3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掌握聚类集成模型通过结合多个基础聚类器的结果，提高聚类的鲁棒性和准确性的原理。</a:t>
            </a:r>
            <a:endParaRPr lang="zh-CN" altLang="en-US" sz="3600" spc="3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  <a:p>
            <a:r>
              <a:rPr lang="zh-CN" altLang="en-US" sz="3600" spc="3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理解聚类集成方法能够从不同角度对数据进行划分，从而获得更全面、更稳定的聚类结果。</a:t>
            </a:r>
            <a:endParaRPr lang="zh-CN" altLang="en-US" sz="3600" spc="3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  <a:p>
            <a:r>
              <a:rPr lang="zh-CN" altLang="en-US" sz="3600" spc="3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​​学习实验评估方法​​：</a:t>
            </a:r>
            <a:endParaRPr lang="zh-CN" altLang="en-US" sz="3600" spc="3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  <a:p>
            <a:endParaRPr lang="zh-CN" altLang="en-US" sz="3600" spc="3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  <a:p>
            <a:r>
              <a:rPr lang="zh-CN" altLang="en-US" sz="3600" spc="3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了解F-measure、NMI等指标在评估聚类结果中的应用。</a:t>
            </a:r>
            <a:endParaRPr lang="zh-CN" altLang="en-US" sz="3600" spc="3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  <a:p>
            <a:r>
              <a:rPr lang="zh-CN" altLang="en-US" sz="3600" spc="3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理解如何通过实验验证所提出模型的有效性。</a:t>
            </a:r>
            <a:endParaRPr lang="zh-CN" altLang="en-US" sz="3600" spc="30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第二讲</a:t>
            </a:r>
            <a:r>
              <a:rPr lang="en-US" altLang="zh-CN"/>
              <a:t> 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  <p:custDataLst>
              <p:tags r:id="rId2"/>
            </p:custDataLst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3054</Words>
  <Application>WPS 演示</Application>
  <PresentationFormat>宽屏</PresentationFormat>
  <Paragraphs>156</Paragraphs>
  <Slides>37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8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Trebuchet MS</vt:lpstr>
      <vt:lpstr>Times New Roman</vt:lpstr>
      <vt:lpstr>WPS</vt:lpstr>
      <vt:lpstr>Package</vt:lpstr>
      <vt:lpstr>第一讲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基于关键词的学术文本聚类集成研究_张颖怡</vt:lpstr>
      <vt:lpstr>第二讲 </vt:lpstr>
      <vt:lpstr>1.基于CNKI数据库统计分析2014-2024年（近10年），“信息资源管理”主题变化趋势。</vt:lpstr>
      <vt:lpstr>2.完成ppt中的程序运行，包括全文词频统计，指定类型词频统计；             2.1全文</vt:lpstr>
      <vt:lpstr>2.2指定类型</vt:lpstr>
      <vt:lpstr>2.2.1指定类型</vt:lpstr>
      <vt:lpstr>3.链接功勋科学家：把ppt中的文本换成功勋科学家黄旭华院士的传记序言文本（文件夹中，科学家博物馆-黄旭华传记序言.txt），1）统计全文词频；2）统计指定词频，如“黄旭华”；</vt:lpstr>
      <vt:lpstr>PowerPoint 演示文稿</vt:lpstr>
      <vt:lpstr>4.阅读论文“2018-Wang 等 - Long live the scientists Tracking the scientific”，并做阅读总结（1页PPT即可）。</vt:lpstr>
      <vt:lpstr>第三讲</vt:lpstr>
      <vt:lpstr>用任意词云工具，制作一个好看的词云（内容合理即），并对词云图有一段话的解释。</vt:lpstr>
      <vt:lpstr>2.使用Echarts，制作3个以上图，其中一个必须是“关系”，图的概念越明确（可解释，而不是自带的模板）越好。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朝气蓬勃的小学生</cp:lastModifiedBy>
  <cp:revision>161</cp:revision>
  <dcterms:created xsi:type="dcterms:W3CDTF">2019-06-19T02:08:00Z</dcterms:created>
  <dcterms:modified xsi:type="dcterms:W3CDTF">2026-01-04T03:57:40Z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ICV">
    <vt:lpwstr>E2CCB67D0090497A91C0FF70AFC33BE4_11</vt:lpwstr>
  </property>
</Properties>
</file>